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64592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88C02-4B1C-452D-90D3-63FCEB349E55}" v="2" dt="2023-10-31T17:08:07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/>
    <p:restoredTop sz="94694"/>
  </p:normalViewPr>
  <p:slideViewPr>
    <p:cSldViewPr snapToGrid="0" snapToObjects="1">
      <p:cViewPr varScale="1">
        <p:scale>
          <a:sx n="33" d="100"/>
          <a:sy n="33" d="100"/>
        </p:scale>
        <p:origin x="3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3591562"/>
            <a:ext cx="13990320" cy="7640320"/>
          </a:xfrm>
        </p:spPr>
        <p:txBody>
          <a:bodyPr anchor="b"/>
          <a:lstStyle>
            <a:lvl1pPr algn="ctr"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1526522"/>
            <a:ext cx="12344400" cy="5298438"/>
          </a:xfrm>
        </p:spPr>
        <p:txBody>
          <a:bodyPr/>
          <a:lstStyle>
            <a:lvl1pPr marL="0" indent="0" algn="ctr">
              <a:buNone/>
              <a:defRPr sz="4320"/>
            </a:lvl1pPr>
            <a:lvl2pPr marL="822960" indent="0" algn="ctr">
              <a:buNone/>
              <a:defRPr sz="3600"/>
            </a:lvl2pPr>
            <a:lvl3pPr marL="1645920" indent="0" algn="ctr">
              <a:buNone/>
              <a:defRPr sz="3240"/>
            </a:lvl3pPr>
            <a:lvl4pPr marL="2468880" indent="0" algn="ctr">
              <a:buNone/>
              <a:defRPr sz="2880"/>
            </a:lvl4pPr>
            <a:lvl5pPr marL="3291840" indent="0" algn="ctr">
              <a:buNone/>
              <a:defRPr sz="2880"/>
            </a:lvl5pPr>
            <a:lvl6pPr marL="4114800" indent="0" algn="ctr">
              <a:buNone/>
              <a:defRPr sz="2880"/>
            </a:lvl6pPr>
            <a:lvl7pPr marL="4937760" indent="0" algn="ctr">
              <a:buNone/>
              <a:defRPr sz="2880"/>
            </a:lvl7pPr>
            <a:lvl8pPr marL="5760720" indent="0" algn="ctr">
              <a:buNone/>
              <a:defRPr sz="2880"/>
            </a:lvl8pPr>
            <a:lvl9pPr marL="6583680" indent="0" algn="ctr">
              <a:buNone/>
              <a:defRPr sz="2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1168400"/>
            <a:ext cx="3549015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1168400"/>
            <a:ext cx="10441305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5471167"/>
            <a:ext cx="14196060" cy="9128758"/>
          </a:xfrm>
        </p:spPr>
        <p:txBody>
          <a:bodyPr anchor="b"/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14686287"/>
            <a:ext cx="14196060" cy="4800598"/>
          </a:xfrm>
        </p:spPr>
        <p:txBody>
          <a:bodyPr/>
          <a:lstStyle>
            <a:lvl1pPr marL="0" indent="0">
              <a:buNone/>
              <a:defRPr sz="4320">
                <a:solidFill>
                  <a:schemeClr val="tx1"/>
                </a:solidFill>
              </a:defRPr>
            </a:lvl1pPr>
            <a:lvl2pPr marL="82296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8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5842000"/>
            <a:ext cx="699516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5842000"/>
            <a:ext cx="699516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5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168405"/>
            <a:ext cx="1419606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5379722"/>
            <a:ext cx="6963012" cy="2636518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8016240"/>
            <a:ext cx="6963012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5379722"/>
            <a:ext cx="6997304" cy="2636518"/>
          </a:xfrm>
        </p:spPr>
        <p:txBody>
          <a:bodyPr anchor="b"/>
          <a:lstStyle>
            <a:lvl1pPr marL="0" indent="0">
              <a:buNone/>
              <a:defRPr sz="432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40" b="1"/>
            </a:lvl3pPr>
            <a:lvl4pPr marL="2468880" indent="0">
              <a:buNone/>
              <a:defRPr sz="2880" b="1"/>
            </a:lvl4pPr>
            <a:lvl5pPr marL="3291840" indent="0">
              <a:buNone/>
              <a:defRPr sz="2880" b="1"/>
            </a:lvl5pPr>
            <a:lvl6pPr marL="4114800" indent="0">
              <a:buNone/>
              <a:defRPr sz="2880" b="1"/>
            </a:lvl6pPr>
            <a:lvl7pPr marL="4937760" indent="0">
              <a:buNone/>
              <a:defRPr sz="2880" b="1"/>
            </a:lvl7pPr>
            <a:lvl8pPr marL="5760720" indent="0">
              <a:buNone/>
              <a:defRPr sz="2880" b="1"/>
            </a:lvl8pPr>
            <a:lvl9pPr marL="6583680" indent="0">
              <a:buNone/>
              <a:defRPr sz="2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8016240"/>
            <a:ext cx="699730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5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463040"/>
            <a:ext cx="5308520" cy="512064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3159765"/>
            <a:ext cx="8332470" cy="15595600"/>
          </a:xfrm>
        </p:spPr>
        <p:txBody>
          <a:bodyPr/>
          <a:lstStyle>
            <a:lvl1pPr>
              <a:defRPr sz="5760"/>
            </a:lvl1pPr>
            <a:lvl2pPr>
              <a:defRPr sz="5040"/>
            </a:lvl2pPr>
            <a:lvl3pPr>
              <a:defRPr sz="432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6583680"/>
            <a:ext cx="5308520" cy="12197082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1463040"/>
            <a:ext cx="5308520" cy="5120640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3159765"/>
            <a:ext cx="8332470" cy="15595600"/>
          </a:xfrm>
        </p:spPr>
        <p:txBody>
          <a:bodyPr anchor="t"/>
          <a:lstStyle>
            <a:lvl1pPr marL="0" indent="0">
              <a:buNone/>
              <a:defRPr sz="5760"/>
            </a:lvl1pPr>
            <a:lvl2pPr marL="822960" indent="0">
              <a:buNone/>
              <a:defRPr sz="5040"/>
            </a:lvl2pPr>
            <a:lvl3pPr marL="1645920" indent="0">
              <a:buNone/>
              <a:defRPr sz="432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6583680"/>
            <a:ext cx="5308520" cy="12197082"/>
          </a:xfrm>
        </p:spPr>
        <p:txBody>
          <a:bodyPr/>
          <a:lstStyle>
            <a:lvl1pPr marL="0" indent="0">
              <a:buNone/>
              <a:defRPr sz="2880"/>
            </a:lvl1pPr>
            <a:lvl2pPr marL="822960" indent="0">
              <a:buNone/>
              <a:defRPr sz="2520"/>
            </a:lvl2pPr>
            <a:lvl3pPr marL="1645920" indent="0">
              <a:buNone/>
              <a:defRPr sz="2160"/>
            </a:lvl3pPr>
            <a:lvl4pPr marL="2468880" indent="0">
              <a:buNone/>
              <a:defRPr sz="1800"/>
            </a:lvl4pPr>
            <a:lvl5pPr marL="3291840" indent="0">
              <a:buNone/>
              <a:defRPr sz="1800"/>
            </a:lvl5pPr>
            <a:lvl6pPr marL="4114800" indent="0">
              <a:buNone/>
              <a:defRPr sz="1800"/>
            </a:lvl6pPr>
            <a:lvl7pPr marL="4937760" indent="0">
              <a:buNone/>
              <a:defRPr sz="1800"/>
            </a:lvl7pPr>
            <a:lvl8pPr marL="5760720" indent="0">
              <a:buNone/>
              <a:defRPr sz="1800"/>
            </a:lvl8pPr>
            <a:lvl9pPr marL="658368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1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1168405"/>
            <a:ext cx="1419606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5842000"/>
            <a:ext cx="1419606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20340325"/>
            <a:ext cx="37033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D2ACA-7B9E-9C4F-9EA9-DBA61039970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20340325"/>
            <a:ext cx="55549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20340325"/>
            <a:ext cx="37033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DA11-4A90-AB4A-950A-DB15DFC5C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45920" rtl="0" eaLnBrk="1" latinLnBrk="0" hangingPunct="1">
        <a:lnSpc>
          <a:spcPct val="90000"/>
        </a:lnSpc>
        <a:spcBef>
          <a:spcPct val="0"/>
        </a:spcBef>
        <a:buNone/>
        <a:defRPr sz="7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64592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72854-0474-4542-9A92-4EAC9373D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479313"/>
            <a:ext cx="16459199" cy="3571824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Clinique de vaccination</a:t>
            </a:r>
          </a:p>
          <a:p>
            <a:r>
              <a:rPr lang="en-US" sz="13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Allez</a:t>
            </a: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de </a:t>
            </a:r>
            <a:r>
              <a:rPr lang="en-US" sz="13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ce</a:t>
            </a: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r>
              <a:rPr lang="en-US" sz="13000" dirty="0" err="1">
                <a:solidFill>
                  <a:srgbClr val="276C8A"/>
                </a:solidFill>
                <a:latin typeface="Phosphate Solid" panose="02000506050000020004"/>
                <a:cs typeface="Phosphate Solid" panose="02000506050000020004" pitchFamily="2" charset="77"/>
              </a:rPr>
              <a:t>c</a:t>
            </a:r>
            <a:r>
              <a:rPr lang="en-US" sz="13000" dirty="0" err="1">
                <a:solidFill>
                  <a:srgbClr val="276C8A"/>
                </a:solidFill>
                <a:latin typeface="Phosphate Solid" panose="02000506050000020004"/>
                <a:cs typeface="Calibri" panose="020F0502020204030204" pitchFamily="34" charset="0"/>
              </a:rPr>
              <a:t>ôté</a:t>
            </a:r>
            <a:endParaRPr lang="en-US" sz="13000" dirty="0">
              <a:solidFill>
                <a:srgbClr val="276C8A"/>
              </a:solidFill>
              <a:latin typeface="Phosphate Solid" panose="02000506050000020004"/>
              <a:cs typeface="Phosphate Solid" panose="02000506050000020004" pitchFamily="2" charset="77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E3B2B64-894C-EE42-99C8-AFB6C369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88" y="4983285"/>
            <a:ext cx="9652023" cy="718526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1455F45-53D6-F64E-B397-92A1471AC713}"/>
              </a:ext>
            </a:extLst>
          </p:cNvPr>
          <p:cNvSpPr txBox="1">
            <a:spLocks/>
          </p:cNvSpPr>
          <p:nvPr/>
        </p:nvSpPr>
        <p:spPr>
          <a:xfrm>
            <a:off x="1855177" y="2886614"/>
            <a:ext cx="12748846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Bienvenue</a:t>
            </a:r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!</a:t>
            </a:r>
            <a:endParaRPr lang="en-US" sz="15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D5A0D7C-6A81-2445-BC55-65E1CD09ECED}"/>
              </a:ext>
            </a:extLst>
          </p:cNvPr>
          <p:cNvSpPr/>
          <p:nvPr/>
        </p:nvSpPr>
        <p:spPr>
          <a:xfrm rot="10800000">
            <a:off x="7255799" y="16361896"/>
            <a:ext cx="1947600" cy="4241509"/>
          </a:xfrm>
          <a:prstGeom prst="downArrow">
            <a:avLst>
              <a:gd name="adj1" fmla="val 50000"/>
              <a:gd name="adj2" fmla="val 89727"/>
            </a:avLst>
          </a:prstGeom>
          <a:solidFill>
            <a:srgbClr val="276C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6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5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72854-0474-4542-9A92-4EAC9373D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479313"/>
            <a:ext cx="16459199" cy="3571824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Clinique de vaccination</a:t>
            </a:r>
          </a:p>
          <a:p>
            <a:r>
              <a:rPr lang="en-US" sz="13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Allez</a:t>
            </a: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de </a:t>
            </a:r>
            <a:r>
              <a:rPr lang="en-US" sz="13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ce</a:t>
            </a: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r>
              <a:rPr lang="en-US" sz="13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côté</a:t>
            </a: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E3B2B64-894C-EE42-99C8-AFB6C369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88" y="4983285"/>
            <a:ext cx="9652023" cy="718526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1455F45-53D6-F64E-B397-92A1471AC713}"/>
              </a:ext>
            </a:extLst>
          </p:cNvPr>
          <p:cNvSpPr txBox="1">
            <a:spLocks/>
          </p:cNvSpPr>
          <p:nvPr/>
        </p:nvSpPr>
        <p:spPr>
          <a:xfrm>
            <a:off x="1855177" y="2886614"/>
            <a:ext cx="12748846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Bienvenue</a:t>
            </a:r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!</a:t>
            </a:r>
            <a:endParaRPr lang="en-US" sz="15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D5A0D7C-6A81-2445-BC55-65E1CD09ECED}"/>
              </a:ext>
            </a:extLst>
          </p:cNvPr>
          <p:cNvSpPr/>
          <p:nvPr/>
        </p:nvSpPr>
        <p:spPr>
          <a:xfrm rot="16200000">
            <a:off x="7255800" y="16102371"/>
            <a:ext cx="1947600" cy="4241509"/>
          </a:xfrm>
          <a:prstGeom prst="downArrow">
            <a:avLst>
              <a:gd name="adj1" fmla="val 50000"/>
              <a:gd name="adj2" fmla="val 89727"/>
            </a:avLst>
          </a:prstGeom>
          <a:solidFill>
            <a:srgbClr val="276C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6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1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F72854-0474-4542-9A92-4EAC9373D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479313"/>
            <a:ext cx="16459199" cy="3571824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Clinique de vaccination</a:t>
            </a:r>
          </a:p>
          <a:p>
            <a:r>
              <a:rPr lang="en-US" sz="13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Allez</a:t>
            </a: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de </a:t>
            </a:r>
            <a:r>
              <a:rPr lang="en-US" sz="13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ce</a:t>
            </a: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r>
              <a:rPr lang="en-US" sz="13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côté</a:t>
            </a: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DE3B2B64-894C-EE42-99C8-AFB6C369E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88" y="4983285"/>
            <a:ext cx="9652023" cy="718526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1455F45-53D6-F64E-B397-92A1471AC713}"/>
              </a:ext>
            </a:extLst>
          </p:cNvPr>
          <p:cNvSpPr txBox="1">
            <a:spLocks/>
          </p:cNvSpPr>
          <p:nvPr/>
        </p:nvSpPr>
        <p:spPr>
          <a:xfrm>
            <a:off x="1855177" y="2886614"/>
            <a:ext cx="12748846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Bienvenue</a:t>
            </a:r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!</a:t>
            </a:r>
            <a:endParaRPr lang="en-US" sz="15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5D5A0D7C-6A81-2445-BC55-65E1CD09ECED}"/>
              </a:ext>
            </a:extLst>
          </p:cNvPr>
          <p:cNvSpPr/>
          <p:nvPr/>
        </p:nvSpPr>
        <p:spPr>
          <a:xfrm rot="5400000">
            <a:off x="7255799" y="15815359"/>
            <a:ext cx="1947600" cy="4241509"/>
          </a:xfrm>
          <a:prstGeom prst="downArrow">
            <a:avLst>
              <a:gd name="adj1" fmla="val 50000"/>
              <a:gd name="adj2" fmla="val 89727"/>
            </a:avLst>
          </a:prstGeom>
          <a:solidFill>
            <a:srgbClr val="276C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6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5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1455F45-53D6-F64E-B397-92A1471AC713}"/>
              </a:ext>
            </a:extLst>
          </p:cNvPr>
          <p:cNvSpPr txBox="1">
            <a:spLocks/>
          </p:cNvSpPr>
          <p:nvPr/>
        </p:nvSpPr>
        <p:spPr>
          <a:xfrm>
            <a:off x="2057399" y="1206210"/>
            <a:ext cx="12344400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Zone </a:t>
            </a:r>
            <a:r>
              <a:rPr lang="en-US" sz="13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d’attente</a:t>
            </a: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pour les vaccinations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9B0AC-AD84-0648-B64E-FA58A542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74316" y="17095083"/>
            <a:ext cx="3229708" cy="322970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98873D0-F5DF-8A42-9ECB-3817885C09D0}"/>
              </a:ext>
            </a:extLst>
          </p:cNvPr>
          <p:cNvSpPr txBox="1">
            <a:spLocks/>
          </p:cNvSpPr>
          <p:nvPr/>
        </p:nvSpPr>
        <p:spPr>
          <a:xfrm>
            <a:off x="1855176" y="17095083"/>
            <a:ext cx="8701453" cy="3229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Scannez</a:t>
            </a:r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pour </a:t>
            </a:r>
          </a:p>
          <a:p>
            <a:pPr algn="l"/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des </a:t>
            </a:r>
            <a:r>
              <a:rPr lang="en-US" sz="10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activit</a:t>
            </a:r>
            <a:r>
              <a:rPr lang="en-US" sz="10000" dirty="0" err="1">
                <a:solidFill>
                  <a:srgbClr val="276C8A"/>
                </a:solidFill>
                <a:latin typeface="Phosphate Solid" panose="02000506050000020004"/>
                <a:cs typeface="Calibri" panose="020F0502020204030204" pitchFamily="34" charset="0"/>
              </a:rPr>
              <a:t>é</a:t>
            </a:r>
            <a:r>
              <a:rPr lang="en-US" sz="10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s</a:t>
            </a:r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endParaRPr lang="en-US" sz="13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47A688-9765-D041-882D-94DC1744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88" y="8001193"/>
            <a:ext cx="9652023" cy="71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498873D0-F5DF-8A42-9ECB-3817885C09D0}"/>
              </a:ext>
            </a:extLst>
          </p:cNvPr>
          <p:cNvSpPr txBox="1">
            <a:spLocks/>
          </p:cNvSpPr>
          <p:nvPr/>
        </p:nvSpPr>
        <p:spPr>
          <a:xfrm>
            <a:off x="1855176" y="17003980"/>
            <a:ext cx="9316915" cy="2954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Scannez</a:t>
            </a:r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pour </a:t>
            </a:r>
          </a:p>
          <a:p>
            <a:pPr algn="l"/>
            <a:r>
              <a:rPr lang="en-US" sz="10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jouer</a:t>
            </a:r>
            <a:r>
              <a:rPr lang="en-US" sz="10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aux </a:t>
            </a:r>
            <a:r>
              <a:rPr lang="en-US" sz="10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jeux</a:t>
            </a:r>
            <a:endParaRPr lang="en-US" sz="13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47A688-9765-D041-882D-94DC17447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88" y="8001193"/>
            <a:ext cx="9652023" cy="718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ED6E1-5D5F-1B44-B009-733A2BEA2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317" y="16729217"/>
            <a:ext cx="3229707" cy="322970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4B5233A-445B-5441-8FF4-5C6CDE7D6A16}"/>
              </a:ext>
            </a:extLst>
          </p:cNvPr>
          <p:cNvSpPr txBox="1">
            <a:spLocks/>
          </p:cNvSpPr>
          <p:nvPr/>
        </p:nvSpPr>
        <p:spPr>
          <a:xfrm>
            <a:off x="2057399" y="1206210"/>
            <a:ext cx="12344400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Zone </a:t>
            </a:r>
            <a:r>
              <a:rPr lang="en-US" sz="13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d’attente</a:t>
            </a: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pour les vaccinations</a:t>
            </a:r>
          </a:p>
        </p:txBody>
      </p:sp>
    </p:spTree>
    <p:extLst>
      <p:ext uri="{BB962C8B-B14F-4D97-AF65-F5344CB8AC3E}">
        <p14:creationId xmlns:p14="http://schemas.microsoft.com/office/powerpoint/2010/main" val="238059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498873D0-F5DF-8A42-9ECB-3817885C09D0}"/>
              </a:ext>
            </a:extLst>
          </p:cNvPr>
          <p:cNvSpPr txBox="1">
            <a:spLocks/>
          </p:cNvSpPr>
          <p:nvPr/>
        </p:nvSpPr>
        <p:spPr>
          <a:xfrm>
            <a:off x="0" y="15746261"/>
            <a:ext cx="16459200" cy="3863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Visitez</a:t>
            </a:r>
            <a:r>
              <a:rPr lang="en-US" sz="9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  <a:r>
              <a:rPr lang="en-US" sz="9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systemecard.ca</a:t>
            </a:r>
            <a:endParaRPr lang="en-US" sz="9000" dirty="0">
              <a:solidFill>
                <a:srgbClr val="276C8A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  <a:p>
            <a:r>
              <a:rPr lang="en-US" sz="9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pour des </a:t>
            </a:r>
            <a:r>
              <a:rPr lang="en-US" sz="9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activit</a:t>
            </a:r>
            <a:r>
              <a:rPr lang="en-US" sz="9000" dirty="0" err="1">
                <a:solidFill>
                  <a:srgbClr val="276C8A"/>
                </a:solidFill>
                <a:latin typeface="Phosphate Solid" panose="02000506050000020004"/>
                <a:cs typeface="Calibri" panose="020F0502020204030204" pitchFamily="34" charset="0"/>
              </a:rPr>
              <a:t>é</a:t>
            </a:r>
            <a:r>
              <a:rPr lang="en-US" sz="9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s</a:t>
            </a:r>
            <a:r>
              <a:rPr lang="en-US" sz="9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</a:t>
            </a:r>
          </a:p>
          <a:p>
            <a:r>
              <a:rPr lang="en-US" sz="9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et des jeux</a:t>
            </a: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9E47A688-9765-D041-882D-94DC17447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88" y="7635433"/>
            <a:ext cx="9652023" cy="718526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D23E729-2DCA-164C-B849-35F9C3229C57}"/>
              </a:ext>
            </a:extLst>
          </p:cNvPr>
          <p:cNvSpPr txBox="1">
            <a:spLocks/>
          </p:cNvSpPr>
          <p:nvPr/>
        </p:nvSpPr>
        <p:spPr>
          <a:xfrm>
            <a:off x="2057399" y="1206210"/>
            <a:ext cx="12344400" cy="3571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64592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459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3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688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9184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1480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3776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72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83680" indent="0" algn="ctr" defTabSz="164592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Zone </a:t>
            </a:r>
            <a:r>
              <a:rPr lang="en-US" sz="13000" dirty="0" err="1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d’attente</a:t>
            </a:r>
            <a:r>
              <a:rPr lang="en-US" sz="13000" dirty="0">
                <a:solidFill>
                  <a:srgbClr val="276C8A"/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 pour les vaccinations</a:t>
            </a:r>
          </a:p>
        </p:txBody>
      </p:sp>
    </p:spTree>
    <p:extLst>
      <p:ext uri="{BB962C8B-B14F-4D97-AF65-F5344CB8AC3E}">
        <p14:creationId xmlns:p14="http://schemas.microsoft.com/office/powerpoint/2010/main" val="276374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KH Image" ma:contentTypeID="0x0101009148F5A04DDD49CBA7127AADA5FB792B00AADE34325A8B49CDA8BB4DB53328F2140007E57FBF81A91145A4C4A51DFABD9735002F0853C0A08A5D4A9CB604AFC339F627" ma:contentTypeVersion="32" ma:contentTypeDescription="" ma:contentTypeScope="" ma:versionID="a786e2438c2cb5c3055d05a646a3e7e7">
  <xsd:schema xmlns:xsd="http://www.w3.org/2001/XMLSchema" xmlns:xs="http://www.w3.org/2001/XMLSchema" xmlns:p="http://schemas.microsoft.com/office/2006/metadata/properties" xmlns:ns1="http://schemas.microsoft.com/sharepoint/v3" xmlns:ns2="6E56D5D7-D0FE-41B9-A6D4-6B71C87B7040" xmlns:ns3="http://schemas.microsoft.com/sharepoint/v3/fields" xmlns:ns4="9cd922f7-e497-46d2-8d23-2ed9c6c74fcb" xmlns:ns5="6e56d5d7-d0fe-41b9-a6d4-6b71c87b7040" targetNamespace="http://schemas.microsoft.com/office/2006/metadata/properties" ma:root="true" ma:fieldsID="a67f23f2efdac5937c726a8a2b9eb826" ns1:_="" ns2:_="" ns3:_="" ns4:_="" ns5:_="">
    <xsd:import namespace="http://schemas.microsoft.com/sharepoint/v3"/>
    <xsd:import namespace="6E56D5D7-D0FE-41B9-A6D4-6B71C87B7040"/>
    <xsd:import namespace="http://schemas.microsoft.com/sharepoint/v3/fields"/>
    <xsd:import namespace="9cd922f7-e497-46d2-8d23-2ed9c6c74fcb"/>
    <xsd:import namespace="6e56d5d7-d0fe-41b9-a6d4-6b71c87b7040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content_ID" minOccurs="0"/>
                <xsd:element ref="ns4:related_asset_ID" minOccurs="0"/>
                <xsd:element ref="ns4:l72e792c8aea487288675f23b22524cf" minOccurs="0"/>
                <xsd:element ref="ns4:TaxCatchAll" minOccurs="0"/>
                <xsd:element ref="ns4:TaxCatchAllLabel" minOccurs="0"/>
                <xsd:element ref="ns4:ff59485901804b3490a38a07d5eb5b67" minOccurs="0"/>
                <xsd:element ref="ns4:d8b46ec2f01541bdafd41a9d665e6bbe" minOccurs="0"/>
                <xsd:element ref="ns4:j78ee622070941189152346a31807c43" minOccurs="0"/>
                <xsd:element ref="ns4:pbd10492d13149d5adccfcc2efcdb7f6" minOccurs="0"/>
                <xsd:element ref="ns4:eac6e4e8c07b4305befab9dfa9a73a33" minOccurs="0"/>
                <xsd:element ref="ns4:nfe1dc220b5148feb9d24e1a4b64000b" minOccurs="0"/>
                <xsd:element ref="ns4:number_people" minOccurs="0"/>
                <xsd:element ref="ns4:race" minOccurs="0"/>
                <xsd:element ref="ns4:orientation" minOccurs="0"/>
                <xsd:element ref="ns4:source_file_location" minOccurs="0"/>
                <xsd:element ref="ns4:original_source_filename" minOccurs="0"/>
                <xsd:element ref="ns4:Distinguishing_x0020_characteristics" minOccurs="0"/>
                <xsd:element ref="ns4:Gender_x0020__x0028_AKH_x0029_" minOccurs="0"/>
                <xsd:element ref="ns4:FileNameText" minOccurs="0"/>
                <xsd:element ref="ns5:temporary" minOccurs="0"/>
                <xsd:element ref="ns4:_dlc_DocId" minOccurs="0"/>
                <xsd:element ref="ns4:_dlc_DocIdUrl" minOccurs="0"/>
                <xsd:element ref="ns4:_dlc_DocIdPersistId" minOccurs="0"/>
                <xsd:element ref="ns1:SeoRobotsNoIndex" minOccurs="0"/>
                <xsd:element ref="ns1:PublishingIsFurlP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SeoRobotsNoIndex" ma:index="58" nillable="true" ma:displayName="Hide from Internet Search Engines" ma:description="Hide from Internet Search Engines is a site column created by the Publishing feature. It is used to indicate to search engine crawlers that a particular page should not be indexed." ma:hidden="true" ma:internalName="Hide_x0020_from_x0020_Internet_x0020_Search_x0020_Engines">
      <xsd:simpleType>
        <xsd:restriction base="dms:Boolean"/>
      </xsd:simpleType>
    </xsd:element>
    <xsd:element name="PublishingIsFurlPage" ma:index="59" nillable="true" ma:displayName="Hide physical URLs from search" ma:description="If checked, the physical URL of this page will not appear in search results. Friendly URLs assigned to this page will always appear." ma:internalName="Hide_x0020_physical_x0020_URLs_x0020_from_x0020_search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6D5D7-D0FE-41B9-A6D4-6B71C87B704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922f7-e497-46d2-8d23-2ed9c6c74fcb" elementFormDefault="qualified">
    <xsd:import namespace="http://schemas.microsoft.com/office/2006/documentManagement/types"/>
    <xsd:import namespace="http://schemas.microsoft.com/office/infopath/2007/PartnerControls"/>
    <xsd:element name="content_ID" ma:index="27" nillable="true" ma:displayName="Content ID" ma:default="" ma:internalName="content_ID" ma:percentage="FALSE">
      <xsd:simpleType>
        <xsd:restriction base="dms:Number">
          <xsd:maxInclusive value="100000"/>
          <xsd:minInclusive value="0"/>
        </xsd:restriction>
      </xsd:simpleType>
    </xsd:element>
    <xsd:element name="related_asset_ID" ma:index="28" nillable="true" ma:displayName="Related Asset ID" ma:default="" ma:internalName="related_asset_ID" ma:percentage="FALSE">
      <xsd:simpleType>
        <xsd:restriction base="dms:Number">
          <xsd:maxInclusive value="100000"/>
          <xsd:minInclusive value="0"/>
        </xsd:restriction>
      </xsd:simpleType>
    </xsd:element>
    <xsd:element name="l72e792c8aea487288675f23b22524cf" ma:index="29" nillable="true" ma:taxonomy="true" ma:internalName="l72e792c8aea487288675f23b22524cf" ma:taxonomyFieldName="akh_language" ma:displayName="Language" ma:indexed="true" ma:readOnly="false" ma:default="" ma:fieldId="{572e792c-8aea-4872-8867-5f23b22524cf}" ma:sspId="2260f7ac-8f4b-4880-89cc-d49e8b667d92" ma:termSetId="8c61a2da-38b9-4c36-ad00-c56a67f0c5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0" nillable="true" ma:displayName="Taxonomy Catch All Column" ma:hidden="true" ma:list="{df272f11-b3ec-441e-83ca-9b5a1d85ad41}" ma:internalName="TaxCatchAll" ma:showField="CatchAllData" ma:web="9cd922f7-e497-46d2-8d23-2ed9c6c74f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1" nillable="true" ma:displayName="Taxonomy Catch All Column1" ma:hidden="true" ma:list="{df272f11-b3ec-441e-83ca-9b5a1d85ad41}" ma:internalName="TaxCatchAllLabel" ma:readOnly="true" ma:showField="CatchAllDataLabel" ma:web="9cd922f7-e497-46d2-8d23-2ed9c6c74f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f59485901804b3490a38a07d5eb5b67" ma:index="33" nillable="true" ma:taxonomy="true" ma:internalName="ff59485901804b3490a38a07d5eb5b67" ma:taxonomyFieldName="internal_category" ma:displayName="Internal Category" ma:indexed="true" ma:readOnly="false" ma:default="" ma:fieldId="{ff594859-0180-4b34-90a3-8a07d5eb5b67}" ma:sspId="2260f7ac-8f4b-4880-89cc-d49e8b667d92" ma:termSetId="b61d9bc5-f380-47bd-9011-65e970a155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8b46ec2f01541bdafd41a9d665e6bbe" ma:index="35" nillable="true" ma:taxonomy="true" ma:internalName="d8b46ec2f01541bdafd41a9d665e6bbe" ma:taxonomyFieldName="health_specialty" ma:displayName="Health Specialty" ma:indexed="true" ma:readOnly="false" ma:default="" ma:fieldId="{d8b46ec2-f015-41bd-afd4-1a9d665e6bbe}" ma:sspId="2260f7ac-8f4b-4880-89cc-d49e8b667d92" ma:termSetId="9e2e3c49-caea-45d1-bccd-1ce728febb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ee622070941189152346a31807c43" ma:index="37" nillable="true" ma:taxonomy="true" ma:internalName="j78ee622070941189152346a31807c43" ma:taxonomyFieldName="ages_stages" ma:displayName="Ages and Stages" ma:indexed="true" ma:readOnly="false" ma:default="" ma:fieldId="{378ee622-0709-4118-9152-346a31807c43}" ma:sspId="2260f7ac-8f4b-4880-89cc-d49e8b667d92" ma:termSetId="81efad60-ff82-4917-b6a4-ad8bf8c1ad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bd10492d13149d5adccfcc2efcdb7f6" ma:index="39" nillable="true" ma:taxonomy="true" ma:internalName="pbd10492d13149d5adccfcc2efcdb7f6" ma:taxonomyFieldName="body_parts" ma:displayName="Body Parts" ma:indexed="true" ma:readOnly="false" ma:default="" ma:fieldId="{9bd10492-d131-49d5-adcc-fcc2efcdb7f6}" ma:sspId="2260f7ac-8f4b-4880-89cc-d49e8b667d92" ma:termSetId="6e5ebf2e-03ac-4925-aa16-1c4f4e101d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ac6e4e8c07b4305befab9dfa9a73a33" ma:index="41" nillable="true" ma:taxonomy="true" ma:internalName="eac6e4e8c07b4305befab9dfa9a73a33" ma:taxonomyFieldName="body_system" ma:displayName="Body System" ma:indexed="true" ma:readOnly="false" ma:default="" ma:fieldId="{eac6e4e8-c07b-4305-befa-b9dfa9a73a33}" ma:sspId="2260f7ac-8f4b-4880-89cc-d49e8b667d92" ma:termSetId="0edbdde9-0de9-432c-9db6-1be4302453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fe1dc220b5148feb9d24e1a4b64000b" ma:index="43" nillable="true" ma:taxonomy="true" ma:internalName="nfe1dc220b5148feb9d24e1a4b64000b" ma:taxonomyFieldName="asset_type" ma:displayName="Asset Type" ma:readOnly="false" ma:default="" ma:fieldId="{7fe1dc22-0b51-48fe-b9d2-4e1a4b64000b}" ma:taxonomyMulti="true" ma:sspId="2260f7ac-8f4b-4880-89cc-d49e8b667d92" ma:termSetId="674be577-9956-4e8c-a8b0-f7c0a69ba4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umber_people" ma:index="45" nillable="true" ma:displayName="Number of People" ma:default="" ma:internalName="number_people">
      <xsd:simpleType>
        <xsd:restriction base="dms:Choice">
          <xsd:enumeration value="0"/>
          <xsd:enumeration value="1"/>
          <xsd:enumeration value="2"/>
          <xsd:enumeration value="3 or more"/>
          <xsd:enumeration value="Family"/>
        </xsd:restriction>
      </xsd:simpleType>
    </xsd:element>
    <xsd:element name="race" ma:index="46" nillable="true" ma:displayName="Ethnicity" ma:internalName="ra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ast Asian (Chinese/Filipino/Southeast Asian/Korean/Japanese)"/>
                    <xsd:enumeration value="Black (include African, Nigerian, and Somali)"/>
                    <xsd:enumeration value="Latin American (include Chilean, Costa Rican, and Mexican)"/>
                    <xsd:enumeration value="Arab/West Asian ( includes Egyptian, Kuwaiti, and Libyan, Afghan, Assyrian, and Iranian"/>
                    <xsd:enumeration value="South Asian (includes Bangladeshi, Punjabi, and Sri Lankan)"/>
                    <xsd:enumeration value="Caucasian"/>
                    <xsd:enumeration value="Aboriginal/Metis"/>
                    <xsd:enumeration value="Mixed ethnicity"/>
                    <xsd:enumeration value="Not visible"/>
                  </xsd:restriction>
                </xsd:simpleType>
              </xsd:element>
            </xsd:sequence>
          </xsd:extension>
        </xsd:complexContent>
      </xsd:complexType>
    </xsd:element>
    <xsd:element name="orientation" ma:index="47" nillable="true" ma:displayName="Orientation" ma:default="" ma:internalName="orientation">
      <xsd:simpleType>
        <xsd:restriction base="dms:Choice">
          <xsd:enumeration value="Landscape"/>
          <xsd:enumeration value="Portrait"/>
          <xsd:enumeration value="Square"/>
        </xsd:restriction>
      </xsd:simpleType>
    </xsd:element>
    <xsd:element name="source_file_location" ma:index="48" nillable="true" ma:displayName="Source File Location" ma:default="" ma:internalName="source_file_location">
      <xsd:simpleType>
        <xsd:restriction base="dms:Text"/>
      </xsd:simpleType>
    </xsd:element>
    <xsd:element name="original_source_filename" ma:index="49" nillable="true" ma:displayName="Original Source Filename" ma:default="" ma:internalName="original_source_filename">
      <xsd:simpleType>
        <xsd:restriction base="dms:Text"/>
      </xsd:simpleType>
    </xsd:element>
    <xsd:element name="Distinguishing_x0020_characteristics" ma:index="50" nillable="true" ma:displayName="Distinguishing characteristics" ma:internalName="Distinguishing_x0020_characteristic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ody difference"/>
                    <xsd:enumeration value="Assistive device (including mobility devices, glasses)"/>
                    <xsd:enumeration value="Medical device (e.g. dental braces, scoliosis brace)"/>
                    <xsd:enumeration value="Self expression"/>
                    <xsd:enumeration value="Family difference"/>
                  </xsd:restriction>
                </xsd:simpleType>
              </xsd:element>
            </xsd:sequence>
          </xsd:extension>
        </xsd:complexContent>
      </xsd:complexType>
    </xsd:element>
    <xsd:element name="Gender_x0020__x0028_AKH_x0029_" ma:index="51" nillable="true" ma:displayName="Gender (AKH)" ma:internalName="Gender_x0020__x0028_AKH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emale"/>
                    <xsd:enumeration value="Male"/>
                  </xsd:restriction>
                </xsd:simpleType>
              </xsd:element>
            </xsd:sequence>
          </xsd:extension>
        </xsd:complexContent>
      </xsd:complexType>
    </xsd:element>
    <xsd:element name="FileNameText" ma:index="53" nillable="true" ma:displayName="FileNameText" ma:internalName="FileNameText">
      <xsd:simpleType>
        <xsd:restriction base="dms:Text">
          <xsd:maxLength value="255"/>
        </xsd:restriction>
      </xsd:simpleType>
    </xsd:element>
    <xsd:element name="_dlc_DocId" ma:index="5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6d5d7-d0fe-41b9-a6d4-6b71c87b7040" elementFormDefault="qualified">
    <xsd:import namespace="http://schemas.microsoft.com/office/2006/documentManagement/types"/>
    <xsd:import namespace="http://schemas.microsoft.com/office/infopath/2007/PartnerControls"/>
    <xsd:element name="temporary" ma:index="54" nillable="true" ma:displayName="temporary" ma:internalName="tempora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entation xmlns="9cd922f7-e497-46d2-8d23-2ed9c6c74fcb" xsi:nil="true"/>
    <race xmlns="9cd922f7-e497-46d2-8d23-2ed9c6c74fcb"/>
    <number_people xmlns="9cd922f7-e497-46d2-8d23-2ed9c6c74fcb" xsi:nil="true"/>
    <source_file_location xmlns="9cd922f7-e497-46d2-8d23-2ed9c6c74fcb" xsi:nil="true"/>
    <eac6e4e8c07b4305befab9dfa9a73a33 xmlns="9cd922f7-e497-46d2-8d23-2ed9c6c74fcb">
      <Terms xmlns="http://schemas.microsoft.com/office/infopath/2007/PartnerControls"/>
    </eac6e4e8c07b4305befab9dfa9a73a33>
    <FileNameText xmlns="9cd922f7-e497-46d2-8d23-2ed9c6c74fcb" xsi:nil="true"/>
    <_dlc_DocId xmlns="9cd922f7-e497-46d2-8d23-2ed9c6c74fcb">U33ATJC2PTAC-2058841589-11065</_dlc_DocId>
    <d8b46ec2f01541bdafd41a9d665e6bbe xmlns="9cd922f7-e497-46d2-8d23-2ed9c6c74f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Pain/Anaesthesia</TermName>
          <TermId xmlns="http://schemas.microsoft.com/office/infopath/2007/PartnerControls">909b7b12-d3d2-486b-8a8b-a099b6097d64</TermId>
        </TermInfo>
      </Terms>
    </d8b46ec2f01541bdafd41a9d665e6bbe>
    <Gender_x0020__x0028_AKH_x0029_ xmlns="9cd922f7-e497-46d2-8d23-2ed9c6c74fcb"/>
    <l72e792c8aea487288675f23b22524cf xmlns="9cd922f7-e497-46d2-8d23-2ed9c6c74f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French</TermName>
          <TermId xmlns="http://schemas.microsoft.com/office/infopath/2007/PartnerControls">7cabad2d-5557-45e3-a136-df0d0a61438c</TermId>
        </TermInfo>
      </Terms>
    </l72e792c8aea487288675f23b22524cf>
    <SeoRobotsNoIndex xmlns="http://schemas.microsoft.com/sharepoint/v3" xsi:nil="true"/>
    <wic_System_Copyright xmlns="http://schemas.microsoft.com/sharepoint/v3/fields" xsi:nil="true"/>
    <related_asset_ID xmlns="9cd922f7-e497-46d2-8d23-2ed9c6c74fcb" xsi:nil="true"/>
    <ImageCreateDate xmlns="6E56D5D7-D0FE-41B9-A6D4-6B71C87B7040" xsi:nil="true"/>
    <j78ee622070941189152346a31807c43 xmlns="9cd922f7-e497-46d2-8d23-2ed9c6c74fcb">
      <Terms xmlns="http://schemas.microsoft.com/office/infopath/2007/PartnerControls"/>
    </j78ee622070941189152346a31807c43>
    <TaxCatchAll xmlns="9cd922f7-e497-46d2-8d23-2ed9c6c74fcb">
      <Value>20</Value>
      <Value>60</Value>
    </TaxCatchAll>
    <ff59485901804b3490a38a07d5eb5b67 xmlns="9cd922f7-e497-46d2-8d23-2ed9c6c74fcb">
      <Terms xmlns="http://schemas.microsoft.com/office/infopath/2007/PartnerControls"/>
    </ff59485901804b3490a38a07d5eb5b67>
    <temporary xmlns="6e56d5d7-d0fe-41b9-a6d4-6b71c87b7040" xsi:nil="true"/>
    <content_ID xmlns="9cd922f7-e497-46d2-8d23-2ed9c6c74fcb" xsi:nil="true"/>
    <original_source_filename xmlns="9cd922f7-e497-46d2-8d23-2ed9c6c74fcb" xsi:nil="true"/>
    <PublishingIsFurlPage xmlns="http://schemas.microsoft.com/sharepoint/v3">false</PublishingIsFurlPage>
    <nfe1dc220b5148feb9d24e1a4b64000b xmlns="9cd922f7-e497-46d2-8d23-2ed9c6c74fcb">
      <Terms xmlns="http://schemas.microsoft.com/office/infopath/2007/PartnerControls"/>
    </nfe1dc220b5148feb9d24e1a4b64000b>
    <pbd10492d13149d5adccfcc2efcdb7f6 xmlns="9cd922f7-e497-46d2-8d23-2ed9c6c74fcb">
      <Terms xmlns="http://schemas.microsoft.com/office/infopath/2007/PartnerControls"/>
    </pbd10492d13149d5adccfcc2efcdb7f6>
    <Distinguishing_x0020_characteristics xmlns="9cd922f7-e497-46d2-8d23-2ed9c6c74fcb"/>
    <_dlc_DocIdUrl xmlns="9cd922f7-e497-46d2-8d23-2ed9c6c74fcb">
      <Url>https://assets.aboutkidshealth.ca/_layouts/15/DocIdRedir.aspx?ID=U33ATJC2PTAC-2058841589-11065</Url>
      <Description>U33ATJC2PTAC-2058841589-11065</Description>
    </_dlc_DocIdUrl>
  </documentManagement>
</p:properties>
</file>

<file path=customXml/itemProps1.xml><?xml version="1.0" encoding="utf-8"?>
<ds:datastoreItem xmlns:ds="http://schemas.openxmlformats.org/officeDocument/2006/customXml" ds:itemID="{B5182B65-F03E-4004-ACA7-F509E3AE16E6}"/>
</file>

<file path=customXml/itemProps2.xml><?xml version="1.0" encoding="utf-8"?>
<ds:datastoreItem xmlns:ds="http://schemas.openxmlformats.org/officeDocument/2006/customXml" ds:itemID="{7ECC33DE-6C77-4B1F-95A2-3941D6DEB4B9}"/>
</file>

<file path=customXml/itemProps3.xml><?xml version="1.0" encoding="utf-8"?>
<ds:datastoreItem xmlns:ds="http://schemas.openxmlformats.org/officeDocument/2006/customXml" ds:itemID="{3A32D11D-4819-472A-81AF-091DE60B3D1F}"/>
</file>

<file path=customXml/itemProps4.xml><?xml version="1.0" encoding="utf-8"?>
<ds:datastoreItem xmlns:ds="http://schemas.openxmlformats.org/officeDocument/2006/customXml" ds:itemID="{C665530F-238F-4462-BAB1-A84E58EFD7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61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Phosphate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 Signage editable FR</dc:title>
  <dc:creator/>
  <cp:keywords/>
  <dc:description/>
  <cp:lastModifiedBy>Susan Ball</cp:lastModifiedBy>
  <cp:revision>6</cp:revision>
  <dcterms:created xsi:type="dcterms:W3CDTF">2022-03-02T16:17:36Z</dcterms:created>
  <dcterms:modified xsi:type="dcterms:W3CDTF">2023-10-31T17:08:08Z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ody_parts">
    <vt:lpwstr/>
  </property>
  <property fmtid="{D5CDD505-2E9C-101B-9397-08002B2CF9AE}" pid="3" name="ages_stages">
    <vt:lpwstr/>
  </property>
  <property fmtid="{D5CDD505-2E9C-101B-9397-08002B2CF9AE}" pid="4" name="body_system">
    <vt:lpwstr/>
  </property>
  <property fmtid="{D5CDD505-2E9C-101B-9397-08002B2CF9AE}" pid="5" name="ContentTypeId">
    <vt:lpwstr>0x0101009148F5A04DDD49CBA7127AADA5FB792B00AADE34325A8B49CDA8BB4DB53328F2140007E57FBF81A91145A4C4A51DFABD9735002F0853C0A08A5D4A9CB604AFC339F627</vt:lpwstr>
  </property>
  <property fmtid="{D5CDD505-2E9C-101B-9397-08002B2CF9AE}" pid="6" name="internal_category">
    <vt:lpwstr/>
  </property>
  <property fmtid="{D5CDD505-2E9C-101B-9397-08002B2CF9AE}" pid="7" name="health_specialty">
    <vt:lpwstr>60;#Pain/Anaesthesia|909b7b12-d3d2-486b-8a8b-a099b6097d64</vt:lpwstr>
  </property>
  <property fmtid="{D5CDD505-2E9C-101B-9397-08002B2CF9AE}" pid="8" name="_dlc_DocIdItemGuid">
    <vt:lpwstr>54c43903-9d43-4cec-b772-d6bbb786a840</vt:lpwstr>
  </property>
  <property fmtid="{D5CDD505-2E9C-101B-9397-08002B2CF9AE}" pid="9" name="akh_language">
    <vt:lpwstr>20;#French|7cabad2d-5557-45e3-a136-df0d0a61438c</vt:lpwstr>
  </property>
  <property fmtid="{D5CDD505-2E9C-101B-9397-08002B2CF9AE}" pid="10" name="asset_type">
    <vt:lpwstr/>
  </property>
</Properties>
</file>